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3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6" indent="0" algn="ctr">
              <a:buNone/>
              <a:defRPr sz="2000"/>
            </a:lvl2pPr>
            <a:lvl3pPr marL="914392" indent="0" algn="ctr">
              <a:buNone/>
              <a:defRPr sz="1800"/>
            </a:lvl3pPr>
            <a:lvl4pPr marL="1371588" indent="0" algn="ctr">
              <a:buNone/>
              <a:defRPr sz="1600"/>
            </a:lvl4pPr>
            <a:lvl5pPr marL="1828784" indent="0" algn="ctr">
              <a:buNone/>
              <a:defRPr sz="1600"/>
            </a:lvl5pPr>
            <a:lvl6pPr marL="2285980" indent="0" algn="ctr">
              <a:buNone/>
              <a:defRPr sz="1600"/>
            </a:lvl6pPr>
            <a:lvl7pPr marL="2743176" indent="0" algn="ctr">
              <a:buNone/>
              <a:defRPr sz="1600"/>
            </a:lvl7pPr>
            <a:lvl8pPr marL="3200372" indent="0" algn="ctr">
              <a:buNone/>
              <a:defRPr sz="1600"/>
            </a:lvl8pPr>
            <a:lvl9pPr marL="3657568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5498-8977-45AE-9D3B-9D6DDCE1B7C9}" type="datetimeFigureOut">
              <a:rPr lang="ko-KR" altLang="en-US" smtClean="0"/>
              <a:t>2023-11-03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FC8-1C84-4A86-93F3-A78313C679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4673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5498-8977-45AE-9D3B-9D6DDCE1B7C9}" type="datetimeFigureOut">
              <a:rPr lang="ko-KR" altLang="en-US" smtClean="0"/>
              <a:t>2023-11-03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FC8-1C84-4A86-93F3-A78313C679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269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5"/>
            <a:ext cx="2135982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40" y="365125"/>
            <a:ext cx="6284118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5498-8977-45AE-9D3B-9D6DDCE1B7C9}" type="datetimeFigureOut">
              <a:rPr lang="ko-KR" altLang="en-US" smtClean="0"/>
              <a:t>2023-11-03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FC8-1C84-4A86-93F3-A78313C679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1095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5498-8977-45AE-9D3B-9D6DDCE1B7C9}" type="datetimeFigureOut">
              <a:rPr lang="ko-KR" altLang="en-US" smtClean="0"/>
              <a:t>2023-11-03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FC8-1C84-4A86-93F3-A78313C679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1666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0" y="1709741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0" y="4589466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5498-8977-45AE-9D3B-9D6DDCE1B7C9}" type="datetimeFigureOut">
              <a:rPr lang="ko-KR" altLang="en-US" smtClean="0"/>
              <a:t>2023-11-03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FC8-1C84-4A86-93F3-A78313C679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9513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5498-8977-45AE-9D3B-9D6DDCE1B7C9}" type="datetimeFigureOut">
              <a:rPr lang="ko-KR" altLang="en-US" smtClean="0"/>
              <a:t>2023-11-03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FC8-1C84-4A86-93F3-A78313C679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11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2" indent="0">
              <a:buNone/>
              <a:defRPr sz="1800" b="1"/>
            </a:lvl3pPr>
            <a:lvl4pPr marL="1371588" indent="0">
              <a:buNone/>
              <a:defRPr sz="1600" b="1"/>
            </a:lvl4pPr>
            <a:lvl5pPr marL="1828784" indent="0">
              <a:buNone/>
              <a:defRPr sz="1600" b="1"/>
            </a:lvl5pPr>
            <a:lvl6pPr marL="2285980" indent="0">
              <a:buNone/>
              <a:defRPr sz="1600" b="1"/>
            </a:lvl6pPr>
            <a:lvl7pPr marL="2743176" indent="0">
              <a:buNone/>
              <a:defRPr sz="1600" b="1"/>
            </a:lvl7pPr>
            <a:lvl8pPr marL="3200372" indent="0">
              <a:buNone/>
              <a:defRPr sz="1600" b="1"/>
            </a:lvl8pPr>
            <a:lvl9pPr marL="3657568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2" indent="0">
              <a:buNone/>
              <a:defRPr sz="1800" b="1"/>
            </a:lvl3pPr>
            <a:lvl4pPr marL="1371588" indent="0">
              <a:buNone/>
              <a:defRPr sz="1600" b="1"/>
            </a:lvl4pPr>
            <a:lvl5pPr marL="1828784" indent="0">
              <a:buNone/>
              <a:defRPr sz="1600" b="1"/>
            </a:lvl5pPr>
            <a:lvl6pPr marL="2285980" indent="0">
              <a:buNone/>
              <a:defRPr sz="1600" b="1"/>
            </a:lvl6pPr>
            <a:lvl7pPr marL="2743176" indent="0">
              <a:buNone/>
              <a:defRPr sz="1600" b="1"/>
            </a:lvl7pPr>
            <a:lvl8pPr marL="3200372" indent="0">
              <a:buNone/>
              <a:defRPr sz="1600" b="1"/>
            </a:lvl8pPr>
            <a:lvl9pPr marL="3657568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5498-8977-45AE-9D3B-9D6DDCE1B7C9}" type="datetimeFigureOut">
              <a:rPr lang="ko-KR" altLang="en-US" smtClean="0"/>
              <a:t>2023-11-03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FC8-1C84-4A86-93F3-A78313C679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07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5498-8977-45AE-9D3B-9D6DDCE1B7C9}" type="datetimeFigureOut">
              <a:rPr lang="ko-KR" altLang="en-US" smtClean="0"/>
              <a:t>2023-11-03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FC8-1C84-4A86-93F3-A78313C679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2461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5498-8977-45AE-9D3B-9D6DDCE1B7C9}" type="datetimeFigureOut">
              <a:rPr lang="ko-KR" altLang="en-US" smtClean="0"/>
              <a:t>2023-11-03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FC8-1C84-4A86-93F3-A78313C679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7534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8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2" indent="0">
              <a:buNone/>
              <a:defRPr sz="1200"/>
            </a:lvl3pPr>
            <a:lvl4pPr marL="1371588" indent="0">
              <a:buNone/>
              <a:defRPr sz="1000"/>
            </a:lvl4pPr>
            <a:lvl5pPr marL="1828784" indent="0">
              <a:buNone/>
              <a:defRPr sz="1000"/>
            </a:lvl5pPr>
            <a:lvl6pPr marL="2285980" indent="0">
              <a:buNone/>
              <a:defRPr sz="1000"/>
            </a:lvl6pPr>
            <a:lvl7pPr marL="2743176" indent="0">
              <a:buNone/>
              <a:defRPr sz="1000"/>
            </a:lvl7pPr>
            <a:lvl8pPr marL="3200372" indent="0">
              <a:buNone/>
              <a:defRPr sz="1000"/>
            </a:lvl8pPr>
            <a:lvl9pPr marL="3657568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5498-8977-45AE-9D3B-9D6DDCE1B7C9}" type="datetimeFigureOut">
              <a:rPr lang="ko-KR" altLang="en-US" smtClean="0"/>
              <a:t>2023-11-03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FC8-1C84-4A86-93F3-A78313C679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3603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28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2" indent="0">
              <a:buNone/>
              <a:defRPr sz="2400"/>
            </a:lvl3pPr>
            <a:lvl4pPr marL="1371588" indent="0">
              <a:buNone/>
              <a:defRPr sz="2000"/>
            </a:lvl4pPr>
            <a:lvl5pPr marL="1828784" indent="0">
              <a:buNone/>
              <a:defRPr sz="2000"/>
            </a:lvl5pPr>
            <a:lvl6pPr marL="2285980" indent="0">
              <a:buNone/>
              <a:defRPr sz="2000"/>
            </a:lvl6pPr>
            <a:lvl7pPr marL="2743176" indent="0">
              <a:buNone/>
              <a:defRPr sz="2000"/>
            </a:lvl7pPr>
            <a:lvl8pPr marL="3200372" indent="0">
              <a:buNone/>
              <a:defRPr sz="2000"/>
            </a:lvl8pPr>
            <a:lvl9pPr marL="3657568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2" indent="0">
              <a:buNone/>
              <a:defRPr sz="1200"/>
            </a:lvl3pPr>
            <a:lvl4pPr marL="1371588" indent="0">
              <a:buNone/>
              <a:defRPr sz="1000"/>
            </a:lvl4pPr>
            <a:lvl5pPr marL="1828784" indent="0">
              <a:buNone/>
              <a:defRPr sz="1000"/>
            </a:lvl5pPr>
            <a:lvl6pPr marL="2285980" indent="0">
              <a:buNone/>
              <a:defRPr sz="1000"/>
            </a:lvl6pPr>
            <a:lvl7pPr marL="2743176" indent="0">
              <a:buNone/>
              <a:defRPr sz="1000"/>
            </a:lvl7pPr>
            <a:lvl8pPr marL="3200372" indent="0">
              <a:buNone/>
              <a:defRPr sz="1000"/>
            </a:lvl8pPr>
            <a:lvl9pPr marL="3657568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5498-8977-45AE-9D3B-9D6DDCE1B7C9}" type="datetimeFigureOut">
              <a:rPr lang="ko-KR" altLang="en-US" smtClean="0"/>
              <a:t>2023-11-03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FC8-1C84-4A86-93F3-A78313C679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8381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25498-8977-45AE-9D3B-9D6DDCE1B7C9}" type="datetimeFigureOut">
              <a:rPr lang="ko-KR" altLang="en-US" smtClean="0"/>
              <a:t>2023-11-03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BBFC8-1C84-4A86-93F3-A78313C679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8558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92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2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4" indent="-228598" algn="l" defTabSz="914392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0" indent="-228598" algn="l" defTabSz="914392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6" indent="-228598" algn="l" defTabSz="914392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2" indent="-228598" algn="l" defTabSz="914392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8" indent="-228598" algn="l" defTabSz="914392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4" indent="-228598" algn="l" defTabSz="914392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70" indent="-228598" algn="l" defTabSz="914392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6" indent="-228598" algn="l" defTabSz="914392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2" algn="l" defTabSz="914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8" algn="l" defTabSz="914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4" algn="l" defTabSz="914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0" algn="l" defTabSz="914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6" algn="l" defTabSz="914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2" algn="l" defTabSz="914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8" algn="l" defTabSz="914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그룹 18">
            <a:extLst>
              <a:ext uri="{FF2B5EF4-FFF2-40B4-BE49-F238E27FC236}">
                <a16:creationId xmlns:a16="http://schemas.microsoft.com/office/drawing/2014/main" id="{D63A9D87-143E-D899-76E9-4EC15928807C}"/>
              </a:ext>
            </a:extLst>
          </p:cNvPr>
          <p:cNvGrpSpPr/>
          <p:nvPr/>
        </p:nvGrpSpPr>
        <p:grpSpPr>
          <a:xfrm>
            <a:off x="1372774" y="148819"/>
            <a:ext cx="7160453" cy="812275"/>
            <a:chOff x="8149943" y="704889"/>
            <a:chExt cx="3545086" cy="812275"/>
          </a:xfrm>
        </p:grpSpPr>
        <p:sp>
          <p:nvSpPr>
            <p:cNvPr id="15" name="모서리가 둥근 직사각형 176">
              <a:extLst>
                <a:ext uri="{FF2B5EF4-FFF2-40B4-BE49-F238E27FC236}">
                  <a16:creationId xmlns:a16="http://schemas.microsoft.com/office/drawing/2014/main" id="{C2B3FAD3-6E76-4597-C908-5FEA36B8BA1F}"/>
                </a:ext>
              </a:extLst>
            </p:cNvPr>
            <p:cNvSpPr/>
            <p:nvPr/>
          </p:nvSpPr>
          <p:spPr>
            <a:xfrm>
              <a:off x="8226647" y="704889"/>
              <a:ext cx="3340979" cy="538033"/>
            </a:xfrm>
            <a:prstGeom prst="roundRect">
              <a:avLst/>
            </a:prstGeom>
            <a:solidFill>
              <a:srgbClr val="0137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lvl="1" algn="ctr"/>
              <a:endParaRPr lang="ko-KR" altLang="en-US" sz="1600" spc="-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pic>
          <p:nvPicPr>
            <p:cNvPr id="16" name="그림 15">
              <a:extLst>
                <a:ext uri="{FF2B5EF4-FFF2-40B4-BE49-F238E27FC236}">
                  <a16:creationId xmlns:a16="http://schemas.microsoft.com/office/drawing/2014/main" id="{8C65B958-C3FE-AF07-AE2B-C92547585E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55354" t="45913"/>
            <a:stretch/>
          </p:blipFill>
          <p:spPr>
            <a:xfrm>
              <a:off x="9850478" y="1203248"/>
              <a:ext cx="1844551" cy="313916"/>
            </a:xfrm>
            <a:prstGeom prst="rect">
              <a:avLst/>
            </a:prstGeom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A34F4A57-B345-4D4B-F0A2-2E5AB683EE9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55354" t="45913"/>
            <a:stretch/>
          </p:blipFill>
          <p:spPr>
            <a:xfrm flipH="1">
              <a:off x="8149943" y="1203248"/>
              <a:ext cx="1844551" cy="313916"/>
            </a:xfrm>
            <a:prstGeom prst="rect">
              <a:avLst/>
            </a:prstGeom>
          </p:spPr>
        </p:pic>
        <p:sp>
          <p:nvSpPr>
            <p:cNvPr id="18" name="직각 삼각형 17">
              <a:extLst>
                <a:ext uri="{FF2B5EF4-FFF2-40B4-BE49-F238E27FC236}">
                  <a16:creationId xmlns:a16="http://schemas.microsoft.com/office/drawing/2014/main" id="{1FADC05F-7143-5A91-3B91-ECB1631112D1}"/>
                </a:ext>
              </a:extLst>
            </p:cNvPr>
            <p:cNvSpPr/>
            <p:nvPr/>
          </p:nvSpPr>
          <p:spPr>
            <a:xfrm flipV="1">
              <a:off x="8226647" y="704889"/>
              <a:ext cx="1795649" cy="482430"/>
            </a:xfrm>
            <a:prstGeom prst="rtTriangle">
              <a:avLst/>
            </a:prstGeom>
            <a:solidFill>
              <a:schemeClr val="bg1">
                <a:alpha val="17000"/>
              </a:schemeClr>
            </a:solidFill>
            <a:ln w="1905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indent="-177765" algn="ctr" defTabSz="957778" fontAlgn="base" latinLnBrk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>
                  <a:prstClr val="black"/>
                </a:buClr>
                <a:buSzPct val="90000"/>
              </a:pPr>
              <a:endParaRPr lang="ko-KR" altLang="en-US" sz="1100" kern="0">
                <a:solidFill>
                  <a:prstClr val="white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D29B4085-C584-0392-794F-9897990085A7}"/>
              </a:ext>
            </a:extLst>
          </p:cNvPr>
          <p:cNvSpPr txBox="1"/>
          <p:nvPr/>
        </p:nvSpPr>
        <p:spPr>
          <a:xfrm>
            <a:off x="1160478" y="227195"/>
            <a:ext cx="7585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itchFamily="18" charset="-127"/>
                <a:ea typeface="KoPub돋움체 Bold" pitchFamily="18" charset="-127"/>
                <a:cs typeface="Open Sans Light" panose="020B0306030504020204" pitchFamily="34" charset="0"/>
              </a:rPr>
              <a:t>2023</a:t>
            </a:r>
            <a:r>
              <a:rPr lang="ko-KR" altLang="en-US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itchFamily="18" charset="-127"/>
                <a:ea typeface="KoPub돋움체 Bold" pitchFamily="18" charset="-127"/>
                <a:cs typeface="Open Sans Light" panose="020B0306030504020204" pitchFamily="34" charset="0"/>
              </a:rPr>
              <a:t>년 제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itchFamily="18" charset="-127"/>
                <a:ea typeface="KoPub돋움체 Bold" pitchFamily="18" charset="-127"/>
                <a:cs typeface="Open Sans Light" panose="020B0306030504020204" pitchFamily="34" charset="0"/>
              </a:rPr>
              <a:t>9</a:t>
            </a:r>
            <a:r>
              <a:rPr lang="ko-KR" altLang="en-US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itchFamily="18" charset="-127"/>
                <a:ea typeface="KoPub돋움체 Bold" pitchFamily="18" charset="-127"/>
                <a:cs typeface="Open Sans Light" panose="020B0306030504020204" pitchFamily="34" charset="0"/>
              </a:rPr>
              <a:t>회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itchFamily="18" charset="-127"/>
                <a:ea typeface="KoPub돋움체 Bold" pitchFamily="18" charset="-127"/>
                <a:cs typeface="Open Sans Light" panose="020B0306030504020204" pitchFamily="34" charset="0"/>
              </a:rPr>
              <a:t>Surgical EXPO </a:t>
            </a:r>
            <a:r>
              <a:rPr lang="ko-KR" altLang="en-US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itchFamily="18" charset="-127"/>
                <a:ea typeface="KoPub돋움체 Bold" pitchFamily="18" charset="-127"/>
                <a:cs typeface="Open Sans Light" panose="020B0306030504020204" pitchFamily="34" charset="0"/>
              </a:rPr>
              <a:t>마스터 클래스 운영 안내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EB8AE5-0F38-6BB1-AF44-7EFA73F05F81}"/>
              </a:ext>
            </a:extLst>
          </p:cNvPr>
          <p:cNvSpPr txBox="1"/>
          <p:nvPr/>
        </p:nvSpPr>
        <p:spPr>
          <a:xfrm>
            <a:off x="623642" y="1132542"/>
            <a:ext cx="9978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11" indent="-85711" defTabSz="713117">
              <a:buFont typeface="Wingdings" pitchFamily="2" charset="2"/>
              <a:buChar char="§"/>
            </a:pPr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일      시</a:t>
            </a: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: </a:t>
            </a:r>
          </a:p>
          <a:p>
            <a:pPr marL="85711" indent="-85711" defTabSz="713117">
              <a:buFont typeface="Wingdings" pitchFamily="2" charset="2"/>
              <a:buChar char="§"/>
            </a:pPr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장      소</a:t>
            </a: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: </a:t>
            </a:r>
          </a:p>
          <a:p>
            <a:pPr marL="85711" indent="-85711" defTabSz="713117">
              <a:buFont typeface="Wingdings" pitchFamily="2" charset="2"/>
              <a:buChar char="§"/>
            </a:pPr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대      상</a:t>
            </a: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: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Medium" pitchFamily="18" charset="-127"/>
              <a:ea typeface="KoPub돋움체 Medium" pitchFamily="18" charset="-127"/>
              <a:cs typeface="Open Sans Light" panose="020B0306030504020204" pitchFamily="34" charset="0"/>
            </a:endParaRPr>
          </a:p>
          <a:p>
            <a:pPr marL="85711" indent="-85711" defTabSz="713117">
              <a:buFont typeface="Wingdings" pitchFamily="2" charset="2"/>
              <a:buChar char="§"/>
            </a:pPr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참가신청</a:t>
            </a: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: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7B27EF42-A19B-7576-F88A-56678DBE5F50}"/>
              </a:ext>
            </a:extLst>
          </p:cNvPr>
          <p:cNvSpPr/>
          <p:nvPr/>
        </p:nvSpPr>
        <p:spPr>
          <a:xfrm>
            <a:off x="615136" y="868546"/>
            <a:ext cx="38507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13117"/>
            <a:r>
              <a:rPr lang="ko-KR" altLang="en-US" sz="16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4546A"/>
                </a:solidFill>
                <a:latin typeface="KoPub돋움체 Bold" pitchFamily="18" charset="-127"/>
                <a:ea typeface="KoPub돋움체 Bold" pitchFamily="18" charset="-127"/>
                <a:cs typeface="Open Sans Light" panose="020B0306030504020204" pitchFamily="34" charset="0"/>
              </a:rPr>
              <a:t>마스터 클래스 운영 개요</a:t>
            </a:r>
            <a:endParaRPr lang="en-US" sz="16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4546A"/>
              </a:solidFill>
              <a:latin typeface="KoPub돋움체 Bold" pitchFamily="18" charset="-127"/>
              <a:ea typeface="KoPub돋움체 Bold" pitchFamily="18" charset="-127"/>
              <a:cs typeface="Open Sans Light" panose="020B0306030504020204" pitchFamily="34" charset="0"/>
            </a:endParaRPr>
          </a:p>
        </p:txBody>
      </p:sp>
      <p:sp>
        <p:nvSpPr>
          <p:cNvPr id="7" name="Freeform 587">
            <a:extLst>
              <a:ext uri="{FF2B5EF4-FFF2-40B4-BE49-F238E27FC236}">
                <a16:creationId xmlns:a16="http://schemas.microsoft.com/office/drawing/2014/main" id="{DB03930F-5442-0F28-436E-16DCAE2951CB}"/>
              </a:ext>
            </a:extLst>
          </p:cNvPr>
          <p:cNvSpPr>
            <a:spLocks noEditPoints="1"/>
          </p:cNvSpPr>
          <p:nvPr/>
        </p:nvSpPr>
        <p:spPr bwMode="auto">
          <a:xfrm rot="13500000">
            <a:off x="314825" y="876005"/>
            <a:ext cx="299424" cy="300486"/>
          </a:xfrm>
          <a:custGeom>
            <a:avLst/>
            <a:gdLst>
              <a:gd name="T0" fmla="*/ 256 w 512"/>
              <a:gd name="T1" fmla="*/ 512 h 512"/>
              <a:gd name="T2" fmla="*/ 512 w 512"/>
              <a:gd name="T3" fmla="*/ 256 h 512"/>
              <a:gd name="T4" fmla="*/ 256 w 512"/>
              <a:gd name="T5" fmla="*/ 0 h 512"/>
              <a:gd name="T6" fmla="*/ 0 w 512"/>
              <a:gd name="T7" fmla="*/ 256 h 512"/>
              <a:gd name="T8" fmla="*/ 256 w 512"/>
              <a:gd name="T9" fmla="*/ 512 h 512"/>
              <a:gd name="T10" fmla="*/ 256 w 512"/>
              <a:gd name="T11" fmla="*/ 48 h 512"/>
              <a:gd name="T12" fmla="*/ 464 w 512"/>
              <a:gd name="T13" fmla="*/ 256 h 512"/>
              <a:gd name="T14" fmla="*/ 256 w 512"/>
              <a:gd name="T15" fmla="*/ 464 h 512"/>
              <a:gd name="T16" fmla="*/ 48 w 512"/>
              <a:gd name="T17" fmla="*/ 256 h 512"/>
              <a:gd name="T18" fmla="*/ 256 w 512"/>
              <a:gd name="T19" fmla="*/ 48 h 512"/>
              <a:gd name="T20" fmla="*/ 320 w 512"/>
              <a:gd name="T21" fmla="*/ 384 h 512"/>
              <a:gd name="T22" fmla="*/ 352 w 512"/>
              <a:gd name="T23" fmla="*/ 352 h 512"/>
              <a:gd name="T24" fmla="*/ 320 w 512"/>
              <a:gd name="T25" fmla="*/ 320 h 512"/>
              <a:gd name="T26" fmla="*/ 237 w 512"/>
              <a:gd name="T27" fmla="*/ 320 h 512"/>
              <a:gd name="T28" fmla="*/ 375 w 512"/>
              <a:gd name="T29" fmla="*/ 183 h 512"/>
              <a:gd name="T30" fmla="*/ 375 w 512"/>
              <a:gd name="T31" fmla="*/ 137 h 512"/>
              <a:gd name="T32" fmla="*/ 352 w 512"/>
              <a:gd name="T33" fmla="*/ 128 h 512"/>
              <a:gd name="T34" fmla="*/ 329 w 512"/>
              <a:gd name="T35" fmla="*/ 137 h 512"/>
              <a:gd name="T36" fmla="*/ 192 w 512"/>
              <a:gd name="T37" fmla="*/ 275 h 512"/>
              <a:gd name="T38" fmla="*/ 192 w 512"/>
              <a:gd name="T39" fmla="*/ 192 h 512"/>
              <a:gd name="T40" fmla="*/ 160 w 512"/>
              <a:gd name="T41" fmla="*/ 160 h 512"/>
              <a:gd name="T42" fmla="*/ 128 w 512"/>
              <a:gd name="T43" fmla="*/ 192 h 512"/>
              <a:gd name="T44" fmla="*/ 128 w 512"/>
              <a:gd name="T45" fmla="*/ 384 h 512"/>
              <a:gd name="T46" fmla="*/ 320 w 512"/>
              <a:gd name="T47" fmla="*/ 384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12" h="512">
                <a:moveTo>
                  <a:pt x="256" y="512"/>
                </a:moveTo>
                <a:cubicBezTo>
                  <a:pt x="397" y="512"/>
                  <a:pt x="512" y="397"/>
                  <a:pt x="512" y="256"/>
                </a:cubicBezTo>
                <a:cubicBezTo>
                  <a:pt x="512" y="115"/>
                  <a:pt x="397" y="0"/>
                  <a:pt x="256" y="0"/>
                </a:cubicBezTo>
                <a:cubicBezTo>
                  <a:pt x="115" y="0"/>
                  <a:pt x="0" y="115"/>
                  <a:pt x="0" y="256"/>
                </a:cubicBezTo>
                <a:cubicBezTo>
                  <a:pt x="0" y="397"/>
                  <a:pt x="115" y="512"/>
                  <a:pt x="256" y="512"/>
                </a:cubicBezTo>
                <a:close/>
                <a:moveTo>
                  <a:pt x="256" y="48"/>
                </a:moveTo>
                <a:cubicBezTo>
                  <a:pt x="371" y="48"/>
                  <a:pt x="464" y="141"/>
                  <a:pt x="464" y="256"/>
                </a:cubicBezTo>
                <a:cubicBezTo>
                  <a:pt x="464" y="371"/>
                  <a:pt x="371" y="464"/>
                  <a:pt x="256" y="464"/>
                </a:cubicBezTo>
                <a:cubicBezTo>
                  <a:pt x="141" y="464"/>
                  <a:pt x="48" y="371"/>
                  <a:pt x="48" y="256"/>
                </a:cubicBezTo>
                <a:cubicBezTo>
                  <a:pt x="48" y="141"/>
                  <a:pt x="141" y="48"/>
                  <a:pt x="256" y="48"/>
                </a:cubicBezTo>
                <a:close/>
                <a:moveTo>
                  <a:pt x="320" y="384"/>
                </a:moveTo>
                <a:cubicBezTo>
                  <a:pt x="338" y="384"/>
                  <a:pt x="352" y="370"/>
                  <a:pt x="352" y="352"/>
                </a:cubicBezTo>
                <a:cubicBezTo>
                  <a:pt x="352" y="334"/>
                  <a:pt x="338" y="320"/>
                  <a:pt x="320" y="320"/>
                </a:cubicBezTo>
                <a:cubicBezTo>
                  <a:pt x="237" y="320"/>
                  <a:pt x="237" y="320"/>
                  <a:pt x="237" y="320"/>
                </a:cubicBezTo>
                <a:cubicBezTo>
                  <a:pt x="375" y="183"/>
                  <a:pt x="375" y="183"/>
                  <a:pt x="375" y="183"/>
                </a:cubicBezTo>
                <a:cubicBezTo>
                  <a:pt x="387" y="170"/>
                  <a:pt x="387" y="150"/>
                  <a:pt x="375" y="137"/>
                </a:cubicBezTo>
                <a:cubicBezTo>
                  <a:pt x="368" y="131"/>
                  <a:pt x="360" y="128"/>
                  <a:pt x="352" y="128"/>
                </a:cubicBezTo>
                <a:cubicBezTo>
                  <a:pt x="344" y="128"/>
                  <a:pt x="336" y="131"/>
                  <a:pt x="329" y="137"/>
                </a:cubicBezTo>
                <a:cubicBezTo>
                  <a:pt x="192" y="275"/>
                  <a:pt x="192" y="275"/>
                  <a:pt x="192" y="275"/>
                </a:cubicBezTo>
                <a:cubicBezTo>
                  <a:pt x="192" y="192"/>
                  <a:pt x="192" y="192"/>
                  <a:pt x="192" y="192"/>
                </a:cubicBezTo>
                <a:cubicBezTo>
                  <a:pt x="192" y="174"/>
                  <a:pt x="178" y="160"/>
                  <a:pt x="160" y="160"/>
                </a:cubicBezTo>
                <a:cubicBezTo>
                  <a:pt x="142" y="160"/>
                  <a:pt x="128" y="174"/>
                  <a:pt x="128" y="192"/>
                </a:cubicBezTo>
                <a:cubicBezTo>
                  <a:pt x="128" y="384"/>
                  <a:pt x="128" y="384"/>
                  <a:pt x="128" y="384"/>
                </a:cubicBezTo>
                <a:lnTo>
                  <a:pt x="320" y="384"/>
                </a:lnTo>
                <a:close/>
              </a:path>
            </a:pathLst>
          </a:custGeom>
          <a:solidFill>
            <a:srgbClr val="44546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713117">
              <a:defRPr/>
            </a:pPr>
            <a:endParaRPr lang="en-US" sz="1404" kern="0" dirty="0">
              <a:solidFill>
                <a:srgbClr val="FAFAFA"/>
              </a:solidFill>
              <a:latin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9BC01F-07BC-EC72-4727-3A0EF129D12F}"/>
              </a:ext>
            </a:extLst>
          </p:cNvPr>
          <p:cNvSpPr txBox="1"/>
          <p:nvPr/>
        </p:nvSpPr>
        <p:spPr>
          <a:xfrm>
            <a:off x="1482023" y="1132542"/>
            <a:ext cx="58095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3117"/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2023</a:t>
            </a:r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년 </a:t>
            </a: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11</a:t>
            </a:r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월 </a:t>
            </a: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11</a:t>
            </a:r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일</a:t>
            </a: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(</a:t>
            </a:r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토</a:t>
            </a: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), 13:00</a:t>
            </a:r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 </a:t>
            </a: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~</a:t>
            </a:r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 </a:t>
            </a: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15:00</a:t>
            </a:r>
          </a:p>
          <a:p>
            <a:pPr defTabSz="713117"/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일산 </a:t>
            </a:r>
            <a:r>
              <a:rPr lang="ko-KR" altLang="en-US" sz="140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킨텍스</a:t>
            </a:r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 제</a:t>
            </a: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2</a:t>
            </a:r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전시장 </a:t>
            </a: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6A</a:t>
            </a:r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홀</a:t>
            </a:r>
            <a:endParaRPr lang="en-US" altLang="ko-KR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Medium" pitchFamily="18" charset="-127"/>
              <a:ea typeface="KoPub돋움체 Medium" pitchFamily="18" charset="-127"/>
              <a:cs typeface="Open Sans Light" panose="020B0306030504020204" pitchFamily="34" charset="0"/>
            </a:endParaRPr>
          </a:p>
          <a:p>
            <a:pPr defTabSz="713117"/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제</a:t>
            </a: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34</a:t>
            </a:r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회 정기학술대회 참석자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75BFBF-0E44-C3D0-45D0-D7C1F695BB7B}"/>
              </a:ext>
            </a:extLst>
          </p:cNvPr>
          <p:cNvSpPr txBox="1"/>
          <p:nvPr/>
        </p:nvSpPr>
        <p:spPr>
          <a:xfrm>
            <a:off x="719310" y="2007401"/>
            <a:ext cx="7559058" cy="593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3117">
              <a:lnSpc>
                <a:spcPct val="120000"/>
              </a:lnSpc>
            </a:pP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1) </a:t>
            </a:r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신청방법</a:t>
            </a: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: </a:t>
            </a:r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당일 </a:t>
            </a: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6A</a:t>
            </a:r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홀 내 홍보 부스 방문 → </a:t>
            </a:r>
            <a:r>
              <a:rPr lang="ko-KR" altLang="en-US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  <a:cs typeface="Open Sans Light" panose="020B0306030504020204" pitchFamily="34" charset="0"/>
              </a:rPr>
              <a:t>선착순</a:t>
            </a:r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 마스터클래스 신청</a:t>
            </a:r>
            <a:endParaRPr lang="en-US" altLang="ko-KR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Medium" pitchFamily="18" charset="-127"/>
              <a:ea typeface="KoPub돋움체 Medium" pitchFamily="18" charset="-127"/>
              <a:cs typeface="Open Sans Light" panose="020B0306030504020204" pitchFamily="34" charset="0"/>
            </a:endParaRPr>
          </a:p>
          <a:p>
            <a:pPr defTabSz="713117">
              <a:lnSpc>
                <a:spcPct val="120000"/>
              </a:lnSpc>
            </a:pP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2) </a:t>
            </a:r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신청기한</a:t>
            </a: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: 2023</a:t>
            </a:r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년 </a:t>
            </a: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11</a:t>
            </a:r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월 </a:t>
            </a: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11</a:t>
            </a:r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일</a:t>
            </a: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(</a:t>
            </a:r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토</a:t>
            </a: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), 09:00 ~ 12:00 </a:t>
            </a: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FF"/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(※ </a:t>
            </a:r>
            <a:r>
              <a:rPr lang="ko-KR" altLang="en-US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FF"/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신청자가 많을 경우 조기 마감될 수 있습니다</a:t>
            </a: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FF"/>
                </a:solidFill>
                <a:latin typeface="KoPub돋움체 Medium" pitchFamily="18" charset="-127"/>
                <a:ea typeface="KoPub돋움체 Medium" pitchFamily="18" charset="-127"/>
                <a:cs typeface="Open Sans Light" panose="020B0306030504020204" pitchFamily="34" charset="0"/>
              </a:rPr>
              <a:t>.)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0000FF"/>
              </a:solidFill>
              <a:latin typeface="KoPub돋움체 Medium" pitchFamily="18" charset="-127"/>
              <a:ea typeface="KoPub돋움체 Medium" pitchFamily="18" charset="-127"/>
              <a:cs typeface="Open Sans Light" panose="020B0306030504020204" pitchFamily="34" charset="0"/>
            </a:endParaRP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24EE6362-F9E0-5DE8-C9C9-5E5BFCDF5C1D}"/>
              </a:ext>
            </a:extLst>
          </p:cNvPr>
          <p:cNvSpPr/>
          <p:nvPr/>
        </p:nvSpPr>
        <p:spPr>
          <a:xfrm>
            <a:off x="615136" y="2666019"/>
            <a:ext cx="38507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13117"/>
            <a:r>
              <a:rPr lang="ko-KR" altLang="en-US" sz="16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4546A"/>
                </a:solidFill>
                <a:latin typeface="KoPub돋움체 Bold" pitchFamily="18" charset="-127"/>
                <a:ea typeface="KoPub돋움체 Bold" pitchFamily="18" charset="-127"/>
                <a:cs typeface="Open Sans Light" panose="020B0306030504020204" pitchFamily="34" charset="0"/>
              </a:rPr>
              <a:t>마스터 클래스 모집 안내</a:t>
            </a:r>
            <a:endParaRPr lang="en-US" sz="16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4546A"/>
              </a:solidFill>
              <a:latin typeface="KoPub돋움체 Bold" pitchFamily="18" charset="-127"/>
              <a:ea typeface="KoPub돋움체 Bold" pitchFamily="18" charset="-127"/>
              <a:cs typeface="Open Sans Light" panose="020B0306030504020204" pitchFamily="34" charset="0"/>
            </a:endParaRPr>
          </a:p>
        </p:txBody>
      </p:sp>
      <p:sp>
        <p:nvSpPr>
          <p:cNvPr id="12" name="Freeform 587">
            <a:extLst>
              <a:ext uri="{FF2B5EF4-FFF2-40B4-BE49-F238E27FC236}">
                <a16:creationId xmlns:a16="http://schemas.microsoft.com/office/drawing/2014/main" id="{A26F8C9A-A968-97DB-65AE-1B5EB47427BE}"/>
              </a:ext>
            </a:extLst>
          </p:cNvPr>
          <p:cNvSpPr>
            <a:spLocks noEditPoints="1"/>
          </p:cNvSpPr>
          <p:nvPr/>
        </p:nvSpPr>
        <p:spPr bwMode="auto">
          <a:xfrm rot="13500000">
            <a:off x="314825" y="2673478"/>
            <a:ext cx="299424" cy="300486"/>
          </a:xfrm>
          <a:custGeom>
            <a:avLst/>
            <a:gdLst>
              <a:gd name="T0" fmla="*/ 256 w 512"/>
              <a:gd name="T1" fmla="*/ 512 h 512"/>
              <a:gd name="T2" fmla="*/ 512 w 512"/>
              <a:gd name="T3" fmla="*/ 256 h 512"/>
              <a:gd name="T4" fmla="*/ 256 w 512"/>
              <a:gd name="T5" fmla="*/ 0 h 512"/>
              <a:gd name="T6" fmla="*/ 0 w 512"/>
              <a:gd name="T7" fmla="*/ 256 h 512"/>
              <a:gd name="T8" fmla="*/ 256 w 512"/>
              <a:gd name="T9" fmla="*/ 512 h 512"/>
              <a:gd name="T10" fmla="*/ 256 w 512"/>
              <a:gd name="T11" fmla="*/ 48 h 512"/>
              <a:gd name="T12" fmla="*/ 464 w 512"/>
              <a:gd name="T13" fmla="*/ 256 h 512"/>
              <a:gd name="T14" fmla="*/ 256 w 512"/>
              <a:gd name="T15" fmla="*/ 464 h 512"/>
              <a:gd name="T16" fmla="*/ 48 w 512"/>
              <a:gd name="T17" fmla="*/ 256 h 512"/>
              <a:gd name="T18" fmla="*/ 256 w 512"/>
              <a:gd name="T19" fmla="*/ 48 h 512"/>
              <a:gd name="T20" fmla="*/ 320 w 512"/>
              <a:gd name="T21" fmla="*/ 384 h 512"/>
              <a:gd name="T22" fmla="*/ 352 w 512"/>
              <a:gd name="T23" fmla="*/ 352 h 512"/>
              <a:gd name="T24" fmla="*/ 320 w 512"/>
              <a:gd name="T25" fmla="*/ 320 h 512"/>
              <a:gd name="T26" fmla="*/ 237 w 512"/>
              <a:gd name="T27" fmla="*/ 320 h 512"/>
              <a:gd name="T28" fmla="*/ 375 w 512"/>
              <a:gd name="T29" fmla="*/ 183 h 512"/>
              <a:gd name="T30" fmla="*/ 375 w 512"/>
              <a:gd name="T31" fmla="*/ 137 h 512"/>
              <a:gd name="T32" fmla="*/ 352 w 512"/>
              <a:gd name="T33" fmla="*/ 128 h 512"/>
              <a:gd name="T34" fmla="*/ 329 w 512"/>
              <a:gd name="T35" fmla="*/ 137 h 512"/>
              <a:gd name="T36" fmla="*/ 192 w 512"/>
              <a:gd name="T37" fmla="*/ 275 h 512"/>
              <a:gd name="T38" fmla="*/ 192 w 512"/>
              <a:gd name="T39" fmla="*/ 192 h 512"/>
              <a:gd name="T40" fmla="*/ 160 w 512"/>
              <a:gd name="T41" fmla="*/ 160 h 512"/>
              <a:gd name="T42" fmla="*/ 128 w 512"/>
              <a:gd name="T43" fmla="*/ 192 h 512"/>
              <a:gd name="T44" fmla="*/ 128 w 512"/>
              <a:gd name="T45" fmla="*/ 384 h 512"/>
              <a:gd name="T46" fmla="*/ 320 w 512"/>
              <a:gd name="T47" fmla="*/ 384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12" h="512">
                <a:moveTo>
                  <a:pt x="256" y="512"/>
                </a:moveTo>
                <a:cubicBezTo>
                  <a:pt x="397" y="512"/>
                  <a:pt x="512" y="397"/>
                  <a:pt x="512" y="256"/>
                </a:cubicBezTo>
                <a:cubicBezTo>
                  <a:pt x="512" y="115"/>
                  <a:pt x="397" y="0"/>
                  <a:pt x="256" y="0"/>
                </a:cubicBezTo>
                <a:cubicBezTo>
                  <a:pt x="115" y="0"/>
                  <a:pt x="0" y="115"/>
                  <a:pt x="0" y="256"/>
                </a:cubicBezTo>
                <a:cubicBezTo>
                  <a:pt x="0" y="397"/>
                  <a:pt x="115" y="512"/>
                  <a:pt x="256" y="512"/>
                </a:cubicBezTo>
                <a:close/>
                <a:moveTo>
                  <a:pt x="256" y="48"/>
                </a:moveTo>
                <a:cubicBezTo>
                  <a:pt x="371" y="48"/>
                  <a:pt x="464" y="141"/>
                  <a:pt x="464" y="256"/>
                </a:cubicBezTo>
                <a:cubicBezTo>
                  <a:pt x="464" y="371"/>
                  <a:pt x="371" y="464"/>
                  <a:pt x="256" y="464"/>
                </a:cubicBezTo>
                <a:cubicBezTo>
                  <a:pt x="141" y="464"/>
                  <a:pt x="48" y="371"/>
                  <a:pt x="48" y="256"/>
                </a:cubicBezTo>
                <a:cubicBezTo>
                  <a:pt x="48" y="141"/>
                  <a:pt x="141" y="48"/>
                  <a:pt x="256" y="48"/>
                </a:cubicBezTo>
                <a:close/>
                <a:moveTo>
                  <a:pt x="320" y="384"/>
                </a:moveTo>
                <a:cubicBezTo>
                  <a:pt x="338" y="384"/>
                  <a:pt x="352" y="370"/>
                  <a:pt x="352" y="352"/>
                </a:cubicBezTo>
                <a:cubicBezTo>
                  <a:pt x="352" y="334"/>
                  <a:pt x="338" y="320"/>
                  <a:pt x="320" y="320"/>
                </a:cubicBezTo>
                <a:cubicBezTo>
                  <a:pt x="237" y="320"/>
                  <a:pt x="237" y="320"/>
                  <a:pt x="237" y="320"/>
                </a:cubicBezTo>
                <a:cubicBezTo>
                  <a:pt x="375" y="183"/>
                  <a:pt x="375" y="183"/>
                  <a:pt x="375" y="183"/>
                </a:cubicBezTo>
                <a:cubicBezTo>
                  <a:pt x="387" y="170"/>
                  <a:pt x="387" y="150"/>
                  <a:pt x="375" y="137"/>
                </a:cubicBezTo>
                <a:cubicBezTo>
                  <a:pt x="368" y="131"/>
                  <a:pt x="360" y="128"/>
                  <a:pt x="352" y="128"/>
                </a:cubicBezTo>
                <a:cubicBezTo>
                  <a:pt x="344" y="128"/>
                  <a:pt x="336" y="131"/>
                  <a:pt x="329" y="137"/>
                </a:cubicBezTo>
                <a:cubicBezTo>
                  <a:pt x="192" y="275"/>
                  <a:pt x="192" y="275"/>
                  <a:pt x="192" y="275"/>
                </a:cubicBezTo>
                <a:cubicBezTo>
                  <a:pt x="192" y="192"/>
                  <a:pt x="192" y="192"/>
                  <a:pt x="192" y="192"/>
                </a:cubicBezTo>
                <a:cubicBezTo>
                  <a:pt x="192" y="174"/>
                  <a:pt x="178" y="160"/>
                  <a:pt x="160" y="160"/>
                </a:cubicBezTo>
                <a:cubicBezTo>
                  <a:pt x="142" y="160"/>
                  <a:pt x="128" y="174"/>
                  <a:pt x="128" y="192"/>
                </a:cubicBezTo>
                <a:cubicBezTo>
                  <a:pt x="128" y="384"/>
                  <a:pt x="128" y="384"/>
                  <a:pt x="128" y="384"/>
                </a:cubicBezTo>
                <a:lnTo>
                  <a:pt x="320" y="384"/>
                </a:lnTo>
                <a:close/>
              </a:path>
            </a:pathLst>
          </a:custGeom>
          <a:solidFill>
            <a:srgbClr val="44546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713117">
              <a:defRPr/>
            </a:pPr>
            <a:endParaRPr lang="en-US" sz="1404" kern="0">
              <a:solidFill>
                <a:srgbClr val="FAFAFA"/>
              </a:solidFill>
              <a:latin typeface="Calibri"/>
            </a:endParaRPr>
          </a:p>
        </p:txBody>
      </p:sp>
      <p:graphicFrame>
        <p:nvGraphicFramePr>
          <p:cNvPr id="13" name="표 12">
            <a:extLst>
              <a:ext uri="{FF2B5EF4-FFF2-40B4-BE49-F238E27FC236}">
                <a16:creationId xmlns:a16="http://schemas.microsoft.com/office/drawing/2014/main" id="{859C74CB-8BD9-6EC5-DDF8-4BAA60BB65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675897"/>
              </p:ext>
            </p:extLst>
          </p:nvPr>
        </p:nvGraphicFramePr>
        <p:xfrm>
          <a:off x="225116" y="3038948"/>
          <a:ext cx="9455768" cy="3581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9628">
                  <a:extLst>
                    <a:ext uri="{9D8B030D-6E8A-4147-A177-3AD203B41FA5}">
                      <a16:colId xmlns:a16="http://schemas.microsoft.com/office/drawing/2014/main" val="665827598"/>
                    </a:ext>
                  </a:extLst>
                </a:gridCol>
                <a:gridCol w="4683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1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1509">
                  <a:extLst>
                    <a:ext uri="{9D8B030D-6E8A-4147-A177-3AD203B41FA5}">
                      <a16:colId xmlns:a16="http://schemas.microsoft.com/office/drawing/2014/main" val="3744857494"/>
                    </a:ext>
                  </a:extLst>
                </a:gridCol>
                <a:gridCol w="7308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574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latin typeface="KoPub돋움체 Bold" panose="02020603020101020101" pitchFamily="18" charset="-127"/>
                          <a:ea typeface="KoPub돋움체 Bold" panose="02020603020101020101" pitchFamily="18" charset="-127"/>
                        </a:rPr>
                        <a:t>부스</a:t>
                      </a:r>
                      <a:endParaRPr lang="en-US" altLang="ko-KR" sz="10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latin typeface="KoPub돋움체 Bold" panose="02020603020101020101" pitchFamily="18" charset="-127"/>
                        <a:ea typeface="KoPub돋움체 Bold" panose="0202060302010102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0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latin typeface="KoPub돋움체 Bold" panose="02020603020101020101" pitchFamily="18" charset="-127"/>
                          <a:ea typeface="KoPub돋움체 Bold" panose="02020603020101020101" pitchFamily="18" charset="-127"/>
                        </a:rPr>
                        <a:t>번호</a:t>
                      </a: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latin typeface="KoPub돋움체 Bold" panose="02020603020101020101" pitchFamily="18" charset="-127"/>
                          <a:ea typeface="KoPub돋움체 Bold" panose="02020603020101020101" pitchFamily="18" charset="-127"/>
                        </a:rPr>
                        <a:t>업체명</a:t>
                      </a: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latin typeface="KoPub돋움체 Bold" panose="02020603020101020101" pitchFamily="18" charset="-127"/>
                          <a:ea typeface="KoPub돋움체 Bold" panose="02020603020101020101" pitchFamily="18" charset="-127"/>
                        </a:rPr>
                        <a:t>주제</a:t>
                      </a: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750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latin typeface="KoPub돋움체 Bold" panose="02020603020101020101" pitchFamily="18" charset="-127"/>
                          <a:ea typeface="KoPub돋움체 Bold" panose="02020603020101020101" pitchFamily="18" charset="-127"/>
                        </a:rPr>
                        <a:t>클래스</a:t>
                      </a:r>
                      <a:endParaRPr lang="en-US" altLang="ko-KR" sz="10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latin typeface="KoPub돋움체 Bold" panose="02020603020101020101" pitchFamily="18" charset="-127"/>
                        <a:ea typeface="KoPub돋움체 Bold" panose="0202060302010102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0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latin typeface="KoPub돋움체 Bold" panose="02020603020101020101" pitchFamily="18" charset="-127"/>
                          <a:ea typeface="KoPub돋움체 Bold" panose="02020603020101020101" pitchFamily="18" charset="-127"/>
                        </a:rPr>
                        <a:t>운영 횟수</a:t>
                      </a: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latin typeface="KoPub돋움체 Bold" panose="02020603020101020101" pitchFamily="18" charset="-127"/>
                          <a:ea typeface="KoPub돋움체 Bold" panose="02020603020101020101" pitchFamily="18" charset="-127"/>
                        </a:rPr>
                        <a:t>운영시간</a:t>
                      </a: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err="1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latin typeface="KoPub돋움체 Bold" panose="02020603020101020101" pitchFamily="18" charset="-127"/>
                          <a:ea typeface="KoPub돋움체 Bold" panose="02020603020101020101" pitchFamily="18" charset="-127"/>
                        </a:rPr>
                        <a:t>회차당</a:t>
                      </a:r>
                      <a:endParaRPr lang="en-US" altLang="ko-KR" sz="10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latin typeface="KoPub돋움체 Bold" panose="02020603020101020101" pitchFamily="18" charset="-127"/>
                        <a:ea typeface="KoPub돋움체 Bold" panose="0202060302010102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0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latin typeface="KoPub돋움체 Bold" panose="02020603020101020101" pitchFamily="18" charset="-127"/>
                          <a:ea typeface="KoPub돋움체 Bold" panose="02020603020101020101" pitchFamily="18" charset="-127"/>
                        </a:rPr>
                        <a:t>모집인원</a:t>
                      </a: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84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</a:rPr>
                        <a:t>S-1</a:t>
                      </a:r>
                      <a:endParaRPr lang="ko-KR" altLang="en-US" sz="10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solidFill>
                          <a:schemeClr val="tx1"/>
                        </a:solidFill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err="1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</a:rPr>
                        <a:t>제노피코리아</a:t>
                      </a:r>
                      <a:endParaRPr lang="ko-KR" altLang="en-US" sz="10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solidFill>
                          <a:schemeClr val="tx1"/>
                        </a:solidFill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</a:rPr>
                        <a:t>수술실 연기의 위험성 및 연기 제거와 관련한 국내외 현황</a:t>
                      </a: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</a:rPr>
                        <a:t>3</a:t>
                      </a:r>
                      <a:r>
                        <a:rPr lang="ko-KR" altLang="en-US" sz="8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</a:rPr>
                        <a:t>회</a:t>
                      </a: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</a:rPr>
                        <a:t>13:00 / 13:40 / 14:20</a:t>
                      </a:r>
                      <a:endParaRPr lang="ko-KR" altLang="en-US" sz="8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</a:rPr>
                        <a:t>30</a:t>
                      </a:r>
                      <a:r>
                        <a:rPr lang="ko-KR" altLang="en-US" sz="8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</a:rPr>
                        <a:t>명</a:t>
                      </a: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841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S-2</a:t>
                      </a:r>
                      <a:endParaRPr lang="ko-KR" altLang="en-US" sz="1000" kern="12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solidFill>
                          <a:schemeClr val="tx1"/>
                        </a:solidFill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  <a:cs typeface="+mn-cs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000" kern="1200" dirty="0" err="1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유한킴벌리</a:t>
                      </a:r>
                      <a:endParaRPr lang="ko-KR" altLang="en-US" sz="1000" kern="12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solidFill>
                          <a:schemeClr val="tx1"/>
                        </a:solidFill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  <a:cs typeface="+mn-cs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</a:rPr>
                        <a:t>Ergonomic design in Surgical Gloves</a:t>
                      </a:r>
                      <a:endParaRPr lang="ko-KR" altLang="en-US" sz="1000" kern="12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solidFill>
                          <a:schemeClr val="dk1"/>
                        </a:solidFill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  <a:cs typeface="+mn-cs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3</a:t>
                      </a:r>
                      <a:r>
                        <a:rPr lang="ko-KR" altLang="en-US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회</a:t>
                      </a: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13:00 / 14:00 / 14:30</a:t>
                      </a:r>
                      <a:endParaRPr lang="ko-KR" altLang="en-US" sz="800" kern="12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solidFill>
                          <a:schemeClr val="dk1"/>
                        </a:solidFill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  <a:cs typeface="+mn-cs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20</a:t>
                      </a:r>
                      <a:r>
                        <a:rPr lang="ko-KR" altLang="en-US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명</a:t>
                      </a: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741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S-3</a:t>
                      </a:r>
                      <a:endParaRPr lang="ko-KR" altLang="en-US" sz="1000" kern="12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solidFill>
                          <a:schemeClr val="tx1"/>
                        </a:solidFill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  <a:cs typeface="+mn-cs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000" kern="1200" dirty="0" err="1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케이엠헬스케어</a:t>
                      </a:r>
                      <a:endParaRPr lang="ko-KR" altLang="en-US" sz="1000" kern="12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solidFill>
                          <a:schemeClr val="tx1"/>
                        </a:solidFill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  <a:cs typeface="+mn-cs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ko-KR" altLang="en-US" sz="1000" kern="1200" dirty="0" err="1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수술방</a:t>
                      </a:r>
                      <a:r>
                        <a:rPr lang="ko-KR" altLang="en-US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 공기오염 </a:t>
                      </a:r>
                      <a:r>
                        <a:rPr lang="ko-KR" altLang="en-US" sz="1000" kern="1200" dirty="0" err="1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최신지견</a:t>
                      </a:r>
                      <a:r>
                        <a:rPr lang="ko-KR" altLang="en-US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 및 대응방안</a:t>
                      </a:r>
                    </a:p>
                    <a:p>
                      <a:pPr marL="0" algn="l" defTabSz="914400" rtl="0" eaLnBrk="1" latinLnBrk="1" hangingPunct="1"/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(</a:t>
                      </a:r>
                      <a:r>
                        <a:rPr lang="ko-KR" altLang="en-US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보이지 않는 </a:t>
                      </a:r>
                      <a:r>
                        <a:rPr lang="ko-KR" altLang="en-US" sz="1000" kern="1200" dirty="0" err="1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위험으로부터</a:t>
                      </a:r>
                      <a:r>
                        <a:rPr lang="ko-KR" altLang="en-US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 환자와 의료진 보호하기</a:t>
                      </a:r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)</a:t>
                      </a:r>
                      <a:endParaRPr lang="ko-KR" altLang="en-US" sz="1000" kern="12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solidFill>
                          <a:schemeClr val="dk1"/>
                        </a:solidFill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  <a:cs typeface="+mn-cs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3</a:t>
                      </a:r>
                      <a:r>
                        <a:rPr lang="ko-KR" altLang="en-US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회</a:t>
                      </a: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13:00 / 13:40 / 14:20</a:t>
                      </a:r>
                      <a:endParaRPr lang="ko-KR" altLang="en-US" sz="800" kern="12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solidFill>
                          <a:schemeClr val="dk1"/>
                        </a:solidFill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  <a:cs typeface="+mn-cs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30</a:t>
                      </a:r>
                      <a:r>
                        <a:rPr lang="ko-KR" altLang="en-US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명</a:t>
                      </a: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741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S-4</a:t>
                      </a:r>
                      <a:endParaRPr lang="ko-KR" altLang="en-US" sz="1000" kern="12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solidFill>
                          <a:schemeClr val="tx1"/>
                        </a:solidFill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  <a:cs typeface="+mn-cs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000" kern="1200" dirty="0" err="1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메디메스터</a:t>
                      </a:r>
                      <a:endParaRPr lang="ko-KR" altLang="en-US" sz="1000" kern="12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solidFill>
                          <a:schemeClr val="tx1"/>
                        </a:solidFill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  <a:cs typeface="+mn-cs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Ergonomics in Operating Room </a:t>
                      </a:r>
                    </a:p>
                    <a:p>
                      <a:pPr marL="0" algn="l" defTabSz="914400" rtl="0" eaLnBrk="1" latinLnBrk="1" hangingPunct="1"/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Designed gloves(</a:t>
                      </a:r>
                      <a:r>
                        <a:rPr lang="en-US" altLang="ko-KR" sz="1000" b="0" i="0" kern="1200" dirty="0" err="1">
                          <a:solidFill>
                            <a:schemeClr val="dk1"/>
                          </a:solidFill>
                          <a:effectLst/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  <a:cs typeface="+mn-cs"/>
                        </a:rPr>
                        <a:t>Gammex</a:t>
                      </a:r>
                      <a:r>
                        <a:rPr lang="en-US" altLang="ko-KR" sz="1000" b="0" i="0" kern="1200" dirty="0">
                          <a:solidFill>
                            <a:schemeClr val="dk1"/>
                          </a:solidFill>
                          <a:effectLst/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  <a:cs typeface="+mn-cs"/>
                        </a:rPr>
                        <a:t> Latex, </a:t>
                      </a:r>
                      <a:r>
                        <a:rPr lang="en-US" altLang="ko-KR" sz="1000" b="0" i="0" kern="1200" dirty="0" err="1">
                          <a:solidFill>
                            <a:schemeClr val="dk1"/>
                          </a:solidFill>
                          <a:effectLst/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  <a:cs typeface="+mn-cs"/>
                        </a:rPr>
                        <a:t>Gammex</a:t>
                      </a:r>
                      <a:r>
                        <a:rPr lang="en-US" altLang="ko-KR" sz="1000" b="0" i="0" kern="1200" dirty="0">
                          <a:solidFill>
                            <a:schemeClr val="dk1"/>
                          </a:solidFill>
                          <a:effectLst/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  <a:cs typeface="+mn-cs"/>
                        </a:rPr>
                        <a:t> PI Hybrid, </a:t>
                      </a:r>
                      <a:r>
                        <a:rPr lang="en-US" altLang="ko-KR" sz="1000" b="0" i="0" kern="1200" dirty="0" err="1">
                          <a:solidFill>
                            <a:schemeClr val="dk1"/>
                          </a:solidFill>
                          <a:effectLst/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  <a:cs typeface="+mn-cs"/>
                        </a:rPr>
                        <a:t>Gammex</a:t>
                      </a:r>
                      <a:r>
                        <a:rPr lang="en-US" altLang="ko-KR" sz="1000" b="0" i="0" kern="1200" dirty="0">
                          <a:solidFill>
                            <a:schemeClr val="dk1"/>
                          </a:solidFill>
                          <a:effectLst/>
                          <a:latin typeface="KoPub돋움체 Medium" panose="00000600000000000000" pitchFamily="2" charset="-127"/>
                          <a:ea typeface="KoPub돋움체 Medium" panose="00000600000000000000" pitchFamily="2" charset="-127"/>
                          <a:cs typeface="+mn-cs"/>
                        </a:rPr>
                        <a:t> Sensitive</a:t>
                      </a:r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)</a:t>
                      </a: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3</a:t>
                      </a:r>
                      <a:r>
                        <a:rPr lang="ko-KR" altLang="en-US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회</a:t>
                      </a: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13:00 / 13:40 / 14:20</a:t>
                      </a:r>
                      <a:endParaRPr lang="ko-KR" altLang="en-US" sz="800" kern="12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solidFill>
                          <a:schemeClr val="dk1"/>
                        </a:solidFill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  <a:cs typeface="+mn-cs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3</a:t>
                      </a:r>
                      <a:r>
                        <a:rPr lang="en-US" altLang="ko-KR" sz="800" kern="120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0</a:t>
                      </a:r>
                      <a:r>
                        <a:rPr lang="ko-KR" altLang="en-US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명</a:t>
                      </a: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5542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S-5</a:t>
                      </a:r>
                      <a:endParaRPr lang="ko-KR" altLang="en-US" sz="1000" kern="12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solidFill>
                          <a:schemeClr val="tx1"/>
                        </a:solidFill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  <a:cs typeface="+mn-cs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000" kern="1200" dirty="0" err="1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메드트로닉코리아</a:t>
                      </a:r>
                      <a:endParaRPr lang="ko-KR" altLang="en-US" sz="1000" kern="12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solidFill>
                          <a:schemeClr val="tx1"/>
                        </a:solidFill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  <a:cs typeface="+mn-cs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1. Smoke Evacuator Hands on (Lecture)</a:t>
                      </a:r>
                    </a:p>
                    <a:p>
                      <a:pPr marL="0" algn="l" defTabSz="914400" rtl="0" eaLnBrk="1" latinLnBrk="1" hangingPunct="1"/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2. Medtronic ESG Project : Go Green! (Lecture)</a:t>
                      </a:r>
                    </a:p>
                    <a:p>
                      <a:pPr marL="0" algn="l" defTabSz="914400" rtl="0" eaLnBrk="1" latinLnBrk="1" hangingPunct="1"/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3. </a:t>
                      </a:r>
                      <a:r>
                        <a:rPr lang="ko-KR" altLang="en-US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봉합사 물류의 이해 </a:t>
                      </a:r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(Lecture)</a:t>
                      </a:r>
                    </a:p>
                    <a:p>
                      <a:pPr marL="0" algn="l" defTabSz="914400" rtl="0" eaLnBrk="1" latinLnBrk="1" hangingPunct="1"/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4. Surgical Stapler (Lecture)</a:t>
                      </a: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4</a:t>
                      </a:r>
                      <a:r>
                        <a:rPr lang="ko-KR" altLang="en-US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회</a:t>
                      </a: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13:00 / 13:40 / 14:10 / 14:40</a:t>
                      </a:r>
                      <a:endParaRPr lang="ko-KR" altLang="en-US" sz="800" kern="12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solidFill>
                          <a:schemeClr val="dk1"/>
                        </a:solidFill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  <a:cs typeface="+mn-cs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25</a:t>
                      </a:r>
                      <a:r>
                        <a:rPr lang="ko-KR" altLang="en-US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명</a:t>
                      </a: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211105"/>
                  </a:ext>
                </a:extLst>
              </a:tr>
              <a:tr h="25584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S-6</a:t>
                      </a:r>
                      <a:endParaRPr lang="ko-KR" altLang="en-US" sz="1000" kern="12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solidFill>
                          <a:schemeClr val="tx1"/>
                        </a:solidFill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  <a:cs typeface="+mn-cs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kern="1200" dirty="0" err="1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인튜이티브</a:t>
                      </a:r>
                      <a:endParaRPr lang="ko-KR" altLang="en-US" dirty="0"/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kern="1200" dirty="0" err="1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인튜이티브</a:t>
                      </a:r>
                      <a:r>
                        <a:rPr lang="ko-KR" altLang="en-US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 </a:t>
                      </a:r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Ecosystem </a:t>
                      </a:r>
                      <a:r>
                        <a:rPr lang="ko-KR" altLang="en-US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소개 및 로봇수술간호사를 위한 </a:t>
                      </a:r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Tips and Tricks</a:t>
                      </a:r>
                      <a:endParaRPr lang="ko-KR" altLang="en-US" dirty="0"/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4</a:t>
                      </a:r>
                      <a:r>
                        <a:rPr lang="ko-KR" altLang="en-US" sz="800" kern="120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회</a:t>
                      </a:r>
                      <a:endParaRPr lang="ko-KR" altLang="en-US" sz="800" kern="12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solidFill>
                          <a:schemeClr val="dk1"/>
                        </a:solidFill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  <a:cs typeface="+mn-cs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13:00 / 13:30 / 14:00 / 14:30</a:t>
                      </a:r>
                      <a:endParaRPr lang="ko-KR" altLang="en-US" sz="800" kern="12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solidFill>
                          <a:schemeClr val="dk1"/>
                        </a:solidFill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  <a:cs typeface="+mn-cs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25</a:t>
                      </a:r>
                      <a:r>
                        <a:rPr lang="ko-KR" altLang="en-US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명</a:t>
                      </a: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508352"/>
                  </a:ext>
                </a:extLst>
              </a:tr>
              <a:tr h="41574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S-7</a:t>
                      </a:r>
                      <a:endParaRPr lang="ko-KR" altLang="en-US" sz="1000" kern="12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solidFill>
                          <a:schemeClr val="tx1"/>
                        </a:solidFill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  <a:cs typeface="+mn-cs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kern="1200" dirty="0" err="1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에르베</a:t>
                      </a:r>
                      <a:r>
                        <a:rPr lang="ko-KR" altLang="en-US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 </a:t>
                      </a:r>
                      <a:r>
                        <a:rPr lang="ko-KR" altLang="en-US" sz="1000" kern="1200" dirty="0" err="1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메디칼</a:t>
                      </a:r>
                      <a:r>
                        <a:rPr lang="ko-KR" altLang="en-US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 코리아</a:t>
                      </a:r>
                      <a:endParaRPr lang="ko-KR" altLang="en-US" dirty="0"/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1. APC </a:t>
                      </a:r>
                      <a:r>
                        <a:rPr lang="ko-KR" altLang="en-US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아르곤 가스의 안전성 및 임상적 유용성</a:t>
                      </a:r>
                    </a:p>
                    <a:p>
                      <a:pPr marL="0" algn="l" defTabSz="914400" rtl="0" eaLnBrk="1" latinLnBrk="1" hangingPunct="1"/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2. IES3 Smoke Evacuation System</a:t>
                      </a:r>
                      <a:r>
                        <a:rPr lang="ko-KR" altLang="en-US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에 대한 필요성</a:t>
                      </a:r>
                      <a:endParaRPr lang="ko-KR" altLang="en-US" dirty="0"/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2</a:t>
                      </a:r>
                      <a:r>
                        <a:rPr lang="ko-KR" altLang="en-US" sz="800" kern="120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회</a:t>
                      </a:r>
                      <a:endParaRPr lang="ko-KR" altLang="en-US" sz="800" kern="12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solidFill>
                          <a:schemeClr val="dk1"/>
                        </a:solidFill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  <a:cs typeface="+mn-cs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13:00 / 14:00</a:t>
                      </a:r>
                      <a:endParaRPr lang="ko-KR" altLang="en-US" sz="800" kern="12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solidFill>
                          <a:schemeClr val="dk1"/>
                        </a:solidFill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  <a:cs typeface="+mn-cs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20</a:t>
                      </a:r>
                      <a:r>
                        <a:rPr lang="ko-KR" altLang="en-US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명</a:t>
                      </a: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980226"/>
                  </a:ext>
                </a:extLst>
              </a:tr>
              <a:tr h="41574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S-8</a:t>
                      </a:r>
                      <a:endParaRPr lang="ko-KR" altLang="en-US" sz="1000" kern="12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solidFill>
                          <a:schemeClr val="tx1"/>
                        </a:solidFill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  <a:cs typeface="+mn-cs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kern="1200" dirty="0" err="1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나이스메디카</a:t>
                      </a:r>
                      <a:endParaRPr lang="ko-KR" altLang="en-US" dirty="0"/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1. Radiation Shield Apron </a:t>
                      </a:r>
                      <a:r>
                        <a:rPr lang="ko-KR" altLang="en-US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의 보관</a:t>
                      </a:r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관리</a:t>
                      </a:r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소독방법의 설명 제품 선택 시 필수 체크항목</a:t>
                      </a:r>
                    </a:p>
                    <a:p>
                      <a:pPr marL="0" algn="l" defTabSz="914400" rtl="0" eaLnBrk="1" latinLnBrk="1" hangingPunct="1"/>
                      <a:r>
                        <a:rPr lang="en-US" altLang="ko-KR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2. UV </a:t>
                      </a:r>
                      <a:r>
                        <a:rPr lang="ko-KR" altLang="en-US" sz="10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소독기의 사용방법 및 필요성</a:t>
                      </a:r>
                      <a:endParaRPr lang="ko-KR" altLang="en-US" dirty="0"/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3</a:t>
                      </a:r>
                      <a:r>
                        <a:rPr lang="ko-KR" altLang="en-US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회</a:t>
                      </a: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13:00 / 13:40 / 14:20</a:t>
                      </a:r>
                      <a:endParaRPr lang="ko-KR" altLang="en-US" sz="800" kern="1200" dirty="0">
                        <a:ln>
                          <a:solidFill>
                            <a:prstClr val="black">
                              <a:lumMod val="50000"/>
                              <a:lumOff val="50000"/>
                              <a:alpha val="0"/>
                            </a:prstClr>
                          </a:solidFill>
                        </a:ln>
                        <a:solidFill>
                          <a:schemeClr val="dk1"/>
                        </a:solidFill>
                        <a:latin typeface="KoPub돋움체 Medium" panose="02020603020101020101" pitchFamily="18" charset="-127"/>
                        <a:ea typeface="KoPub돋움체 Medium" panose="02020603020101020101" pitchFamily="18" charset="-127"/>
                        <a:cs typeface="+mn-cs"/>
                      </a:endParaRP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20</a:t>
                      </a:r>
                      <a:r>
                        <a:rPr lang="ko-KR" altLang="en-US" sz="800" kern="1200" dirty="0">
                          <a:ln>
                            <a:solidFill>
                              <a:prstClr val="black">
                                <a:lumMod val="50000"/>
                                <a:lumOff val="50000"/>
                                <a:alpha val="0"/>
                              </a:prstClr>
                            </a:solidFill>
                          </a:ln>
                          <a:solidFill>
                            <a:schemeClr val="dk1"/>
                          </a:solidFill>
                          <a:latin typeface="KoPub돋움체 Medium" panose="02020603020101020101" pitchFamily="18" charset="-127"/>
                          <a:ea typeface="KoPub돋움체 Medium" panose="02020603020101020101" pitchFamily="18" charset="-127"/>
                          <a:cs typeface="+mn-cs"/>
                        </a:rPr>
                        <a:t>명</a:t>
                      </a:r>
                    </a:p>
                  </a:txBody>
                  <a:tcPr marL="99059" marR="990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768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270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88</TotalTime>
  <Words>327</Words>
  <Application>Microsoft Office PowerPoint</Application>
  <PresentationFormat>A4 용지(210x297mm)</PresentationFormat>
  <Paragraphs>76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KoPub돋움체 Bold</vt:lpstr>
      <vt:lpstr>KoPub돋움체 Medium</vt:lpstr>
      <vt:lpstr>Arial</vt:lpstr>
      <vt:lpstr>Calibri</vt:lpstr>
      <vt:lpstr>Calibri Light</vt:lpstr>
      <vt:lpstr>Wingdings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 Woo Lee</dc:creator>
  <cp:lastModifiedBy>YOUSUN SHIM</cp:lastModifiedBy>
  <cp:revision>6</cp:revision>
  <dcterms:created xsi:type="dcterms:W3CDTF">2023-10-31T00:35:55Z</dcterms:created>
  <dcterms:modified xsi:type="dcterms:W3CDTF">2023-11-03T01:43:40Z</dcterms:modified>
</cp:coreProperties>
</file>